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10.png>
</file>

<file path=ppt/media/image11.png>
</file>

<file path=ppt/media/image12.png>
</file>

<file path=ppt/media/image2.jpeg>
</file>

<file path=ppt/media/image3.png>
</file>

<file path=ppt/media/image4.tif>
</file>

<file path=ppt/media/image5.tif>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69D1E-0094-4861-A823-0C8C8A8DDC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C0231B-C629-4966-93A6-2BC54A8E2D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4A9061-8A5F-4054-9F96-735CF7582B3F}"/>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5" name="Footer Placeholder 4">
            <a:extLst>
              <a:ext uri="{FF2B5EF4-FFF2-40B4-BE49-F238E27FC236}">
                <a16:creationId xmlns:a16="http://schemas.microsoft.com/office/drawing/2014/main" id="{F1FB2AA9-D12E-4540-99E0-B186805429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9F2C8D-DCC4-41FA-8085-DC5C0EAD368C}"/>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46613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381D9-528B-4628-BB00-366CF1E967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45707-4029-49E1-A751-C8602640E4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61D8D1-7BF0-4CF8-BC10-0C3BF4915167}"/>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5" name="Footer Placeholder 4">
            <a:extLst>
              <a:ext uri="{FF2B5EF4-FFF2-40B4-BE49-F238E27FC236}">
                <a16:creationId xmlns:a16="http://schemas.microsoft.com/office/drawing/2014/main" id="{844F9E85-17CA-4CDF-8A4D-9EF111906A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F92494-652A-458E-8705-B9FC858F798B}"/>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1072500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B13E29-9A0A-491E-B9FA-44E2C5563B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A6CA03D-E24D-4659-B2A5-74226FB5A1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24CA49-C19B-41F0-B7DB-3491EC478ABD}"/>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5" name="Footer Placeholder 4">
            <a:extLst>
              <a:ext uri="{FF2B5EF4-FFF2-40B4-BE49-F238E27FC236}">
                <a16:creationId xmlns:a16="http://schemas.microsoft.com/office/drawing/2014/main" id="{9D3EF01B-6507-40A1-90E7-5528334C4C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886CD2-A4FD-44CE-8DC5-EE5B09B603CC}"/>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863877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8AD01-8FE2-4436-84DA-884502CF65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D79F13-7DA6-4B74-83AF-2CA0410A29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F623C7-145E-4FFE-8A34-E5E8653B17E2}"/>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5" name="Footer Placeholder 4">
            <a:extLst>
              <a:ext uri="{FF2B5EF4-FFF2-40B4-BE49-F238E27FC236}">
                <a16:creationId xmlns:a16="http://schemas.microsoft.com/office/drawing/2014/main" id="{F1B21972-890C-44E2-B808-A74B929563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083D86-8768-4453-ACBD-E7828416C0AC}"/>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4284268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4556A-EF9B-4940-9BB8-15D5E5A642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30E81D-71EC-44E2-BF6C-0EA944C831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78518F-921A-40FB-A88F-76FF6DDF557D}"/>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5" name="Footer Placeholder 4">
            <a:extLst>
              <a:ext uri="{FF2B5EF4-FFF2-40B4-BE49-F238E27FC236}">
                <a16:creationId xmlns:a16="http://schemas.microsoft.com/office/drawing/2014/main" id="{0EC0D94F-C2E1-4FF3-B855-541293774A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27D179-852B-4895-996D-2665FD261A9B}"/>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12002912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0624E-A97F-4CE7-85A6-E85885951D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F6F556-A1F4-4918-8A31-379AD7C63F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2A770D-D6A2-4581-B419-4C2D52BEF8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16EE38-1037-4467-80B6-CC79054321B5}"/>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6" name="Footer Placeholder 5">
            <a:extLst>
              <a:ext uri="{FF2B5EF4-FFF2-40B4-BE49-F238E27FC236}">
                <a16:creationId xmlns:a16="http://schemas.microsoft.com/office/drawing/2014/main" id="{B109C811-C967-46B0-8833-C60EA6ABF5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5232DE-05F6-40F2-BED1-08DCDAE4BE99}"/>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0587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6AEB9-95F4-4AA8-9731-45FC6B632D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B5FE4A-76B3-4020-A0C8-245C8D99DF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65BC30-2DB7-45E8-AC18-F3D0BF2419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4F5A82-7D29-4041-8B83-0FD6730F7D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124794-6F82-4E09-BD99-AEC22F7EAB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ACA912-361B-4E3E-A371-59A1A41541DA}"/>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8" name="Footer Placeholder 7">
            <a:extLst>
              <a:ext uri="{FF2B5EF4-FFF2-40B4-BE49-F238E27FC236}">
                <a16:creationId xmlns:a16="http://schemas.microsoft.com/office/drawing/2014/main" id="{2330117C-FA88-41EC-ABB8-4384CB2EB69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83185F-A974-493C-AAB3-15AAD8C7821E}"/>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3602697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0AE62-3E4E-4C95-9067-59353AE5A37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F85638D-5678-4849-9CD7-FFFEA22EA93A}"/>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4" name="Footer Placeholder 3">
            <a:extLst>
              <a:ext uri="{FF2B5EF4-FFF2-40B4-BE49-F238E27FC236}">
                <a16:creationId xmlns:a16="http://schemas.microsoft.com/office/drawing/2014/main" id="{15B78876-040E-433A-BFDF-FB69BAD35D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C711BB-9DA7-4D89-8F7E-CF4D88200F20}"/>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135543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A30E4E-E6B7-4112-A984-90915B637A24}"/>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3" name="Footer Placeholder 2">
            <a:extLst>
              <a:ext uri="{FF2B5EF4-FFF2-40B4-BE49-F238E27FC236}">
                <a16:creationId xmlns:a16="http://schemas.microsoft.com/office/drawing/2014/main" id="{623E012F-94C9-4157-8CF0-3AB39A2E68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244DA5C-213C-4947-8853-0E3F3D47ADD7}"/>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4207284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869B4-426B-4C86-A798-C4A394BDB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6F799C-251C-4804-88F5-B76C1D4B2F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E9F2B32-E86E-437A-A12C-EAD8327FF1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2DF547-F55E-4485-B401-60DD0DDEA90E}"/>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6" name="Footer Placeholder 5">
            <a:extLst>
              <a:ext uri="{FF2B5EF4-FFF2-40B4-BE49-F238E27FC236}">
                <a16:creationId xmlns:a16="http://schemas.microsoft.com/office/drawing/2014/main" id="{EDFF9682-0C4F-47E3-B09D-CD27183B36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B8B7F1-87C8-4A4A-BE32-565EB7F4CEE2}"/>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1420615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79F05-A101-4096-AAF9-448C1BC2DB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CDCDB9-BB27-49BA-84CA-40C9294585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A67309-72C6-4CF4-8B15-86EDF056AA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E7A489-0E6F-427B-9B96-BB9E82AFFAC5}"/>
              </a:ext>
            </a:extLst>
          </p:cNvPr>
          <p:cNvSpPr>
            <a:spLocks noGrp="1"/>
          </p:cNvSpPr>
          <p:nvPr>
            <p:ph type="dt" sz="half" idx="10"/>
          </p:nvPr>
        </p:nvSpPr>
        <p:spPr/>
        <p:txBody>
          <a:bodyPr/>
          <a:lstStyle/>
          <a:p>
            <a:fld id="{6EACEB11-F23D-4A84-B805-ABE69F62292B}" type="datetimeFigureOut">
              <a:rPr lang="en-US" smtClean="0"/>
              <a:t>1/30/2023</a:t>
            </a:fld>
            <a:endParaRPr lang="en-US"/>
          </a:p>
        </p:txBody>
      </p:sp>
      <p:sp>
        <p:nvSpPr>
          <p:cNvPr id="6" name="Footer Placeholder 5">
            <a:extLst>
              <a:ext uri="{FF2B5EF4-FFF2-40B4-BE49-F238E27FC236}">
                <a16:creationId xmlns:a16="http://schemas.microsoft.com/office/drawing/2014/main" id="{DCBF12E5-1B0A-49F4-8CA1-04C3DF7DD2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FBD532-1E3D-41CB-A698-69FA9FCF06E5}"/>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377248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8FAB5E-0840-4873-8C75-2C6714D861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E0303CD-970F-4AB2-9220-648FCD591E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37400-E227-4C42-BC37-3E96B2A957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ACEB11-F23D-4A84-B805-ABE69F62292B}" type="datetimeFigureOut">
              <a:rPr lang="en-US" smtClean="0"/>
              <a:t>1/30/2023</a:t>
            </a:fld>
            <a:endParaRPr lang="en-US"/>
          </a:p>
        </p:txBody>
      </p:sp>
      <p:sp>
        <p:nvSpPr>
          <p:cNvPr id="5" name="Footer Placeholder 4">
            <a:extLst>
              <a:ext uri="{FF2B5EF4-FFF2-40B4-BE49-F238E27FC236}">
                <a16:creationId xmlns:a16="http://schemas.microsoft.com/office/drawing/2014/main" id="{4E4D76E9-B625-4B2F-BA92-E51A613BA7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27A0077-32FA-4C7B-9BEC-70086EEA9D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28F9D8-60C9-4FD6-A1C6-EF156ADF5F83}" type="slidenum">
              <a:rPr lang="en-US" smtClean="0"/>
              <a:t>‹#›</a:t>
            </a:fld>
            <a:endParaRPr lang="en-US"/>
          </a:p>
        </p:txBody>
      </p:sp>
    </p:spTree>
    <p:extLst>
      <p:ext uri="{BB962C8B-B14F-4D97-AF65-F5344CB8AC3E}">
        <p14:creationId xmlns:p14="http://schemas.microsoft.com/office/powerpoint/2010/main" val="25009815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png"/><Relationship Id="rId1" Type="http://schemas.openxmlformats.org/officeDocument/2006/relationships/slideLayout" Target="../slideLayouts/slideLayout8.xml"/><Relationship Id="rId4" Type="http://schemas.openxmlformats.org/officeDocument/2006/relationships/image" Target="../media/image5.tif"/></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8537B233-9CDD-4A90-AABB-A8963DEE4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4" name="Title 3">
            <a:extLst>
              <a:ext uri="{FF2B5EF4-FFF2-40B4-BE49-F238E27FC236}">
                <a16:creationId xmlns:a16="http://schemas.microsoft.com/office/drawing/2014/main" id="{3D023AF0-FD5B-47DA-BEE0-23F25FAF7883}"/>
              </a:ext>
            </a:extLst>
          </p:cNvPr>
          <p:cNvSpPr>
            <a:spLocks noGrp="1"/>
          </p:cNvSpPr>
          <p:nvPr>
            <p:ph type="title"/>
          </p:nvPr>
        </p:nvSpPr>
        <p:spPr>
          <a:xfrm>
            <a:off x="841248" y="818457"/>
            <a:ext cx="3322317" cy="2975876"/>
          </a:xfrm>
        </p:spPr>
        <p:txBody>
          <a:bodyPr vert="horz" lIns="91440" tIns="45720" rIns="91440" bIns="45720" rtlCol="0" anchor="b">
            <a:normAutofit/>
          </a:bodyPr>
          <a:lstStyle/>
          <a:p>
            <a:r>
              <a:rPr lang="en-US" sz="4100" b="0" i="0" kern="1200">
                <a:solidFill>
                  <a:schemeClr val="tx1"/>
                </a:solidFill>
                <a:effectLst/>
                <a:latin typeface="+mj-lt"/>
                <a:ea typeface="+mj-ea"/>
                <a:cs typeface="+mj-cs"/>
              </a:rPr>
              <a:t>Age determination of Atlantic Herring in the Gulf region</a:t>
            </a:r>
            <a:endParaRPr lang="en-US" sz="4100" kern="1200">
              <a:solidFill>
                <a:schemeClr val="tx1"/>
              </a:solidFill>
              <a:latin typeface="+mj-lt"/>
              <a:ea typeface="+mj-ea"/>
              <a:cs typeface="+mj-cs"/>
            </a:endParaRPr>
          </a:p>
        </p:txBody>
      </p:sp>
      <p:cxnSp>
        <p:nvCxnSpPr>
          <p:cNvPr id="37" name="Straight Connector 36">
            <a:extLst>
              <a:ext uri="{FF2B5EF4-FFF2-40B4-BE49-F238E27FC236}">
                <a16:creationId xmlns:a16="http://schemas.microsoft.com/office/drawing/2014/main" id="{040575EE-C594-4566-BC00-663004E52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63566"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Content Placeholder 6" descr="Diagram&#10;&#10;Description automatically generated">
            <a:extLst>
              <a:ext uri="{FF2B5EF4-FFF2-40B4-BE49-F238E27FC236}">
                <a16:creationId xmlns:a16="http://schemas.microsoft.com/office/drawing/2014/main" id="{7B7C6CE6-1AC8-4D74-8005-8C80F752F2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44678" y="1224482"/>
            <a:ext cx="6436548" cy="4409035"/>
          </a:xfrm>
          <a:prstGeom prst="rect">
            <a:avLst/>
          </a:prstGeom>
        </p:spPr>
      </p:pic>
    </p:spTree>
    <p:extLst>
      <p:ext uri="{BB962C8B-B14F-4D97-AF65-F5344CB8AC3E}">
        <p14:creationId xmlns:p14="http://schemas.microsoft.com/office/powerpoint/2010/main" val="337526883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0D1691-8EF6-4714-B804-1DB36DDC3F9F}"/>
              </a:ext>
            </a:extLst>
          </p:cNvPr>
          <p:cNvSpPr>
            <a:spLocks noGrp="1"/>
          </p:cNvSpPr>
          <p:nvPr>
            <p:ph type="title"/>
          </p:nvPr>
        </p:nvSpPr>
        <p:spPr>
          <a:xfrm>
            <a:off x="541678" y="457200"/>
            <a:ext cx="4528456" cy="1091682"/>
          </a:xfrm>
        </p:spPr>
        <p:txBody>
          <a:bodyPr/>
          <a:lstStyle/>
          <a:p>
            <a:r>
              <a:rPr lang="en-US" dirty="0">
                <a:solidFill>
                  <a:schemeClr val="bg1"/>
                </a:solidFill>
              </a:rPr>
              <a:t>What we have…</a:t>
            </a:r>
          </a:p>
        </p:txBody>
      </p:sp>
      <p:sp>
        <p:nvSpPr>
          <p:cNvPr id="5" name="Content Placeholder 4">
            <a:extLst>
              <a:ext uri="{FF2B5EF4-FFF2-40B4-BE49-F238E27FC236}">
                <a16:creationId xmlns:a16="http://schemas.microsoft.com/office/drawing/2014/main" id="{2055A61D-80A2-44AD-AC41-21CC09D9431D}"/>
              </a:ext>
            </a:extLst>
          </p:cNvPr>
          <p:cNvSpPr>
            <a:spLocks noGrp="1"/>
          </p:cNvSpPr>
          <p:nvPr>
            <p:ph idx="1"/>
          </p:nvPr>
        </p:nvSpPr>
        <p:spPr/>
        <p:txBody>
          <a:bodyPr>
            <a:normAutofit fontScale="92500" lnSpcReduction="10000"/>
          </a:bodyPr>
          <a:lstStyle/>
          <a:p>
            <a:pPr marL="0" indent="0">
              <a:buNone/>
            </a:pPr>
            <a:endParaRPr lang="en-US" sz="2800" dirty="0">
              <a:solidFill>
                <a:schemeClr val="bg1"/>
              </a:solidFill>
            </a:endParaRPr>
          </a:p>
          <a:p>
            <a:r>
              <a:rPr lang="en-US" sz="2800" dirty="0">
                <a:solidFill>
                  <a:schemeClr val="bg1"/>
                </a:solidFill>
              </a:rPr>
              <a:t>One of our largest collections of otoliths dating back to 1965</a:t>
            </a:r>
          </a:p>
          <a:p>
            <a:r>
              <a:rPr lang="en-US" sz="2800" dirty="0">
                <a:solidFill>
                  <a:schemeClr val="bg1"/>
                </a:solidFill>
              </a:rPr>
              <a:t>Collected from port sampling programs, experimental net fishery and surveys (Annual Trawl Survey &amp; Acoustic) </a:t>
            </a:r>
          </a:p>
          <a:p>
            <a:r>
              <a:rPr lang="en-US" sz="2800" dirty="0">
                <a:solidFill>
                  <a:schemeClr val="bg1"/>
                </a:solidFill>
              </a:rPr>
              <a:t>We process and age ~ 3500/year</a:t>
            </a:r>
          </a:p>
          <a:p>
            <a:r>
              <a:rPr lang="en-US" sz="2800" dirty="0">
                <a:solidFill>
                  <a:schemeClr val="bg1"/>
                </a:solidFill>
              </a:rPr>
              <a:t>Collection consists of whole otoliths embedded in acrylic plates</a:t>
            </a:r>
          </a:p>
          <a:p>
            <a:r>
              <a:rPr lang="en-US" sz="2800" dirty="0">
                <a:solidFill>
                  <a:schemeClr val="bg1"/>
                </a:solidFill>
              </a:rPr>
              <a:t>Digital images since 2009 </a:t>
            </a:r>
          </a:p>
          <a:p>
            <a:r>
              <a:rPr lang="en-US" sz="2800" dirty="0">
                <a:solidFill>
                  <a:schemeClr val="bg1"/>
                </a:solidFill>
              </a:rPr>
              <a:t>A digital Reference collection of 210 Otoliths</a:t>
            </a:r>
          </a:p>
        </p:txBody>
      </p:sp>
      <p:sp>
        <p:nvSpPr>
          <p:cNvPr id="6" name="Text Placeholder 5">
            <a:extLst>
              <a:ext uri="{FF2B5EF4-FFF2-40B4-BE49-F238E27FC236}">
                <a16:creationId xmlns:a16="http://schemas.microsoft.com/office/drawing/2014/main" id="{5271F7B6-8EF4-401E-A56E-3F9230D0AD7F}"/>
              </a:ext>
            </a:extLst>
          </p:cNvPr>
          <p:cNvSpPr>
            <a:spLocks noGrp="1"/>
          </p:cNvSpPr>
          <p:nvPr>
            <p:ph type="body" sz="half" idx="2"/>
          </p:nvPr>
        </p:nvSpPr>
        <p:spPr>
          <a:xfrm>
            <a:off x="839788" y="2631232"/>
            <a:ext cx="3932237" cy="3237755"/>
          </a:xfrm>
        </p:spPr>
        <p:txBody>
          <a:bodyPr/>
          <a:lstStyle/>
          <a:p>
            <a:endParaRPr lang="en-US" dirty="0"/>
          </a:p>
        </p:txBody>
      </p:sp>
      <p:pic>
        <p:nvPicPr>
          <p:cNvPr id="8" name="Picture 7">
            <a:extLst>
              <a:ext uri="{FF2B5EF4-FFF2-40B4-BE49-F238E27FC236}">
                <a16:creationId xmlns:a16="http://schemas.microsoft.com/office/drawing/2014/main" id="{7CE7CCEA-3070-434C-8C07-9163709E7DCB}"/>
              </a:ext>
            </a:extLst>
          </p:cNvPr>
          <p:cNvPicPr>
            <a:picLocks noChangeAspect="1"/>
          </p:cNvPicPr>
          <p:nvPr/>
        </p:nvPicPr>
        <p:blipFill rotWithShape="1">
          <a:blip r:embed="rId2">
            <a:extLst>
              <a:ext uri="{28A0092B-C50C-407E-A947-70E740481C1C}">
                <a14:useLocalDpi xmlns:a14="http://schemas.microsoft.com/office/drawing/2010/main" val="0"/>
              </a:ext>
            </a:extLst>
          </a:blip>
          <a:srcRect l="11734" r="3200" b="2206"/>
          <a:stretch/>
        </p:blipFill>
        <p:spPr>
          <a:xfrm rot="16200000">
            <a:off x="1031278" y="1617875"/>
            <a:ext cx="3237755" cy="4839956"/>
          </a:xfrm>
          <a:prstGeom prst="rect">
            <a:avLst/>
          </a:prstGeom>
        </p:spPr>
      </p:pic>
    </p:spTree>
    <p:extLst>
      <p:ext uri="{BB962C8B-B14F-4D97-AF65-F5344CB8AC3E}">
        <p14:creationId xmlns:p14="http://schemas.microsoft.com/office/powerpoint/2010/main" val="786322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6E49A-A79B-42AF-8E28-013E10AB4721}"/>
              </a:ext>
            </a:extLst>
          </p:cNvPr>
          <p:cNvSpPr>
            <a:spLocks noGrp="1"/>
          </p:cNvSpPr>
          <p:nvPr>
            <p:ph type="title"/>
          </p:nvPr>
        </p:nvSpPr>
        <p:spPr>
          <a:xfrm>
            <a:off x="531845" y="457200"/>
            <a:ext cx="6568751" cy="877078"/>
          </a:xfrm>
        </p:spPr>
        <p:txBody>
          <a:bodyPr/>
          <a:lstStyle/>
          <a:p>
            <a:r>
              <a:rPr lang="en-US" dirty="0">
                <a:solidFill>
                  <a:schemeClr val="bg1"/>
                </a:solidFill>
              </a:rPr>
              <a:t>Spring vs. Fall Spawners</a:t>
            </a:r>
          </a:p>
        </p:txBody>
      </p:sp>
      <p:pic>
        <p:nvPicPr>
          <p:cNvPr id="6" name="Content Placeholder 5">
            <a:extLst>
              <a:ext uri="{FF2B5EF4-FFF2-40B4-BE49-F238E27FC236}">
                <a16:creationId xmlns:a16="http://schemas.microsoft.com/office/drawing/2014/main" id="{E5144B03-C13F-4A5D-85D4-8EF825BE9C8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7328743" y="556028"/>
            <a:ext cx="3830075" cy="3628247"/>
          </a:xfrm>
        </p:spPr>
      </p:pic>
      <p:sp>
        <p:nvSpPr>
          <p:cNvPr id="4" name="Text Placeholder 3">
            <a:extLst>
              <a:ext uri="{FF2B5EF4-FFF2-40B4-BE49-F238E27FC236}">
                <a16:creationId xmlns:a16="http://schemas.microsoft.com/office/drawing/2014/main" id="{035EAB28-E614-4E58-BD59-EFC88B092C66}"/>
              </a:ext>
            </a:extLst>
          </p:cNvPr>
          <p:cNvSpPr>
            <a:spLocks noGrp="1"/>
          </p:cNvSpPr>
          <p:nvPr>
            <p:ph type="body" sz="half" idx="2"/>
          </p:nvPr>
        </p:nvSpPr>
        <p:spPr>
          <a:xfrm>
            <a:off x="291582" y="1381902"/>
            <a:ext cx="6466114" cy="5115507"/>
          </a:xfrm>
        </p:spPr>
        <p:txBody>
          <a:bodyPr>
            <a:normAutofit/>
          </a:bodyPr>
          <a:lstStyle/>
          <a:p>
            <a:pPr marL="285750" indent="-285750">
              <a:buFont typeface="Arial" panose="020B0604020202020204" pitchFamily="34" charset="0"/>
              <a:buChar char="•"/>
            </a:pPr>
            <a:r>
              <a:rPr lang="en-US" dirty="0">
                <a:solidFill>
                  <a:schemeClr val="bg1"/>
                </a:solidFill>
              </a:rPr>
              <a:t>Determining if the fish is a spring or fall spawner is the first and a very important step</a:t>
            </a:r>
          </a:p>
          <a:p>
            <a:pPr marL="742950" lvl="1" indent="-285750">
              <a:buFont typeface="Arial" panose="020B0604020202020204" pitchFamily="34" charset="0"/>
              <a:buChar char="•"/>
            </a:pPr>
            <a:r>
              <a:rPr lang="en-US" dirty="0">
                <a:solidFill>
                  <a:schemeClr val="bg1"/>
                </a:solidFill>
              </a:rPr>
              <a:t>April – June = Spring</a:t>
            </a:r>
          </a:p>
          <a:p>
            <a:pPr marL="742950" lvl="1" indent="-285750">
              <a:buFont typeface="Arial" panose="020B0604020202020204" pitchFamily="34" charset="0"/>
              <a:buChar char="•"/>
            </a:pPr>
            <a:r>
              <a:rPr lang="en-US" dirty="0">
                <a:solidFill>
                  <a:schemeClr val="bg1"/>
                </a:solidFill>
              </a:rPr>
              <a:t>August – November = Fall</a:t>
            </a:r>
          </a:p>
          <a:p>
            <a:pPr marL="742950" lvl="1" indent="-285750">
              <a:buFont typeface="Arial" panose="020B0604020202020204" pitchFamily="34" charset="0"/>
              <a:buChar char="•"/>
            </a:pPr>
            <a:r>
              <a:rPr lang="en-US" dirty="0">
                <a:solidFill>
                  <a:schemeClr val="bg1"/>
                </a:solidFill>
              </a:rPr>
              <a:t>July = We include in the fall spawning period</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First visible ring (annulus) – will be shorter than the </a:t>
            </a:r>
            <a:r>
              <a:rPr lang="en-US" dirty="0" err="1">
                <a:solidFill>
                  <a:schemeClr val="bg1"/>
                </a:solidFill>
              </a:rPr>
              <a:t>antirostrum</a:t>
            </a:r>
            <a:r>
              <a:rPr lang="en-US" dirty="0">
                <a:solidFill>
                  <a:schemeClr val="bg1"/>
                </a:solidFill>
              </a:rPr>
              <a:t> in spring fish.</a:t>
            </a:r>
          </a:p>
          <a:p>
            <a:pPr marL="742950" lvl="1" indent="-285750">
              <a:buFont typeface="Arial" panose="020B0604020202020204" pitchFamily="34" charset="0"/>
              <a:buChar char="•"/>
            </a:pPr>
            <a:r>
              <a:rPr lang="en-US" dirty="0">
                <a:solidFill>
                  <a:schemeClr val="bg1"/>
                </a:solidFill>
              </a:rPr>
              <a:t>It is this feature that is primarily used to differentiate between spring and fall spawners (other characteristics below only serve to compliment this)</a:t>
            </a:r>
          </a:p>
          <a:p>
            <a:pPr marL="742950" lvl="1" indent="-285750">
              <a:buFont typeface="Arial" panose="020B0604020202020204" pitchFamily="34" charset="0"/>
              <a:buChar char="•"/>
            </a:pPr>
            <a:r>
              <a:rPr lang="en-US" dirty="0">
                <a:solidFill>
                  <a:schemeClr val="bg1"/>
                </a:solidFill>
              </a:rPr>
              <a:t>This feature can trump the date the fish was caught</a:t>
            </a:r>
          </a:p>
          <a:p>
            <a:pPr lvl="1"/>
            <a:endParaRPr lang="en-US" dirty="0">
              <a:solidFill>
                <a:schemeClr val="bg1"/>
              </a:solidFill>
            </a:endParaRPr>
          </a:p>
          <a:p>
            <a:pPr lvl="1"/>
            <a:endParaRPr lang="en-US" dirty="0">
              <a:solidFill>
                <a:schemeClr val="bg1"/>
              </a:solidFill>
            </a:endParaRPr>
          </a:p>
          <a:p>
            <a:pPr marL="285750" indent="-285750">
              <a:buFont typeface="Arial" panose="020B0604020202020204" pitchFamily="34" charset="0"/>
              <a:buChar char="•"/>
            </a:pPr>
            <a:r>
              <a:rPr lang="en-US" dirty="0">
                <a:solidFill>
                  <a:schemeClr val="bg1"/>
                </a:solidFill>
              </a:rPr>
              <a:t>Date (month) of capture, GSI (Gonadosomatic Index – gonad weight in relation to total body weight) and maturity stage </a:t>
            </a:r>
            <a:r>
              <a:rPr lang="en-US" u="sng" dirty="0">
                <a:solidFill>
                  <a:schemeClr val="bg1"/>
                </a:solidFill>
              </a:rPr>
              <a:t>could be</a:t>
            </a:r>
            <a:r>
              <a:rPr lang="en-US" dirty="0">
                <a:solidFill>
                  <a:schemeClr val="bg1"/>
                </a:solidFill>
              </a:rPr>
              <a:t> used later to reclassify the spawning component given by the reader</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endParaRPr lang="en-US" dirty="0">
              <a:solidFill>
                <a:schemeClr val="bg1"/>
              </a:solidFill>
            </a:endParaRPr>
          </a:p>
        </p:txBody>
      </p:sp>
      <p:pic>
        <p:nvPicPr>
          <p:cNvPr id="14" name="Picture 13">
            <a:extLst>
              <a:ext uri="{FF2B5EF4-FFF2-40B4-BE49-F238E27FC236}">
                <a16:creationId xmlns:a16="http://schemas.microsoft.com/office/drawing/2014/main" id="{AC826980-A7B0-43FB-B17B-0E87FB2E3D56}"/>
              </a:ext>
            </a:extLst>
          </p:cNvPr>
          <p:cNvPicPr>
            <a:picLocks noChangeAspect="1"/>
          </p:cNvPicPr>
          <p:nvPr/>
        </p:nvPicPr>
        <p:blipFill rotWithShape="1">
          <a:blip r:embed="rId3">
            <a:extLst>
              <a:ext uri="{28A0092B-C50C-407E-A947-70E740481C1C}">
                <a14:useLocalDpi xmlns:a14="http://schemas.microsoft.com/office/drawing/2010/main" val="0"/>
              </a:ext>
            </a:extLst>
          </a:blip>
          <a:srcRect l="19168" t="13425" r="16752" b="3925"/>
          <a:stretch/>
        </p:blipFill>
        <p:spPr>
          <a:xfrm>
            <a:off x="6757696" y="4616823"/>
            <a:ext cx="2607037" cy="2079812"/>
          </a:xfrm>
          <a:prstGeom prst="rect">
            <a:avLst/>
          </a:prstGeom>
        </p:spPr>
      </p:pic>
      <p:pic>
        <p:nvPicPr>
          <p:cNvPr id="16" name="Picture 15">
            <a:extLst>
              <a:ext uri="{FF2B5EF4-FFF2-40B4-BE49-F238E27FC236}">
                <a16:creationId xmlns:a16="http://schemas.microsoft.com/office/drawing/2014/main" id="{096B9BFD-4165-4700-8671-4E2C33B0EC97}"/>
              </a:ext>
            </a:extLst>
          </p:cNvPr>
          <p:cNvPicPr>
            <a:picLocks noChangeAspect="1"/>
          </p:cNvPicPr>
          <p:nvPr/>
        </p:nvPicPr>
        <p:blipFill rotWithShape="1">
          <a:blip r:embed="rId4">
            <a:extLst>
              <a:ext uri="{28A0092B-C50C-407E-A947-70E740481C1C}">
                <a14:useLocalDpi xmlns:a14="http://schemas.microsoft.com/office/drawing/2010/main" val="0"/>
              </a:ext>
            </a:extLst>
          </a:blip>
          <a:srcRect l="18117" t="7787" r="9101" b="9451"/>
          <a:stretch/>
        </p:blipFill>
        <p:spPr>
          <a:xfrm>
            <a:off x="9364733" y="4616822"/>
            <a:ext cx="2445797" cy="2079813"/>
          </a:xfrm>
          <a:prstGeom prst="rect">
            <a:avLst/>
          </a:prstGeom>
        </p:spPr>
      </p:pic>
    </p:spTree>
    <p:extLst>
      <p:ext uri="{BB962C8B-B14F-4D97-AF65-F5344CB8AC3E}">
        <p14:creationId xmlns:p14="http://schemas.microsoft.com/office/powerpoint/2010/main" val="2165631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182CB-081D-4EDB-BF36-C9936D11ACCA}"/>
              </a:ext>
            </a:extLst>
          </p:cNvPr>
          <p:cNvSpPr>
            <a:spLocks noGrp="1"/>
          </p:cNvSpPr>
          <p:nvPr>
            <p:ph type="title"/>
          </p:nvPr>
        </p:nvSpPr>
        <p:spPr>
          <a:xfrm>
            <a:off x="590550" y="457200"/>
            <a:ext cx="4857750" cy="1240971"/>
          </a:xfrm>
        </p:spPr>
        <p:txBody>
          <a:bodyPr/>
          <a:lstStyle/>
          <a:p>
            <a:r>
              <a:rPr lang="en-US" dirty="0">
                <a:solidFill>
                  <a:schemeClr val="bg1"/>
                </a:solidFill>
              </a:rPr>
              <a:t>Spring vs. Fall Spawners</a:t>
            </a:r>
          </a:p>
        </p:txBody>
      </p:sp>
      <p:pic>
        <p:nvPicPr>
          <p:cNvPr id="6" name="Content Placeholder 5">
            <a:extLst>
              <a:ext uri="{FF2B5EF4-FFF2-40B4-BE49-F238E27FC236}">
                <a16:creationId xmlns:a16="http://schemas.microsoft.com/office/drawing/2014/main" id="{1B01BFE5-D9F0-4417-8DCF-2EDA8E413A9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9103" t="-345" r="17841" b="1"/>
          <a:stretch/>
        </p:blipFill>
        <p:spPr>
          <a:xfrm>
            <a:off x="7753350" y="226458"/>
            <a:ext cx="3038475" cy="6021942"/>
          </a:xfrm>
        </p:spPr>
      </p:pic>
      <p:sp>
        <p:nvSpPr>
          <p:cNvPr id="4" name="Text Placeholder 3">
            <a:extLst>
              <a:ext uri="{FF2B5EF4-FFF2-40B4-BE49-F238E27FC236}">
                <a16:creationId xmlns:a16="http://schemas.microsoft.com/office/drawing/2014/main" id="{315BFAAE-0C1D-4700-AB89-6B31F5D6867B}"/>
              </a:ext>
            </a:extLst>
          </p:cNvPr>
          <p:cNvSpPr>
            <a:spLocks noGrp="1"/>
          </p:cNvSpPr>
          <p:nvPr>
            <p:ph type="body" sz="half" idx="2"/>
          </p:nvPr>
        </p:nvSpPr>
        <p:spPr>
          <a:xfrm>
            <a:off x="590550" y="2057400"/>
            <a:ext cx="5968870" cy="3811588"/>
          </a:xfrm>
        </p:spPr>
        <p:txBody>
          <a:bodyPr>
            <a:normAutofit lnSpcReduction="10000"/>
          </a:bodyPr>
          <a:lstStyle/>
          <a:p>
            <a:pPr marL="285750" indent="-285750">
              <a:buFont typeface="Arial" panose="020B0604020202020204" pitchFamily="34" charset="0"/>
              <a:buChar char="•"/>
            </a:pPr>
            <a:r>
              <a:rPr lang="en-US" dirty="0">
                <a:solidFill>
                  <a:schemeClr val="bg1"/>
                </a:solidFill>
              </a:rPr>
              <a:t>Secondary characteristics that could help differentiate are:</a:t>
            </a:r>
          </a:p>
          <a:p>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The size and shape of spring fish are usually thin, elongated and compressed laterally</a:t>
            </a:r>
          </a:p>
          <a:p>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The dorsal edge of the otolith is also usually more serrated than in fall fish</a:t>
            </a:r>
          </a:p>
          <a:p>
            <a:pPr marL="285750" indent="-285750">
              <a:buFont typeface="Arial" panose="020B0604020202020204" pitchFamily="34" charset="0"/>
              <a:buChar char="•"/>
            </a:pPr>
            <a:endParaRPr lang="en-US" dirty="0">
              <a:solidFill>
                <a:schemeClr val="bg1"/>
              </a:solidFill>
            </a:endParaRPr>
          </a:p>
          <a:p>
            <a:pPr marL="742950" lvl="1" indent="-285750">
              <a:buFont typeface="Arial" panose="020B0604020202020204" pitchFamily="34" charset="0"/>
              <a:buChar char="•"/>
            </a:pPr>
            <a:r>
              <a:rPr lang="en-US" dirty="0" err="1">
                <a:solidFill>
                  <a:schemeClr val="bg1"/>
                </a:solidFill>
              </a:rPr>
              <a:t>Pararostrum</a:t>
            </a:r>
            <a:r>
              <a:rPr lang="en-US" dirty="0">
                <a:solidFill>
                  <a:schemeClr val="bg1"/>
                </a:solidFill>
              </a:rPr>
              <a:t> and </a:t>
            </a:r>
            <a:r>
              <a:rPr lang="en-US" dirty="0" err="1">
                <a:solidFill>
                  <a:schemeClr val="bg1"/>
                </a:solidFill>
              </a:rPr>
              <a:t>Postrostrum</a:t>
            </a:r>
            <a:r>
              <a:rPr lang="en-US" dirty="0">
                <a:solidFill>
                  <a:schemeClr val="bg1"/>
                </a:solidFill>
              </a:rPr>
              <a:t> – In spring fish these tend to be the same length (in fall fish the </a:t>
            </a:r>
            <a:r>
              <a:rPr lang="en-US" dirty="0" err="1">
                <a:solidFill>
                  <a:schemeClr val="bg1"/>
                </a:solidFill>
              </a:rPr>
              <a:t>postrostrum</a:t>
            </a:r>
            <a:r>
              <a:rPr lang="en-US" dirty="0">
                <a:solidFill>
                  <a:schemeClr val="bg1"/>
                </a:solidFill>
              </a:rPr>
              <a:t> is almost twice as long as the </a:t>
            </a:r>
            <a:r>
              <a:rPr lang="en-US" dirty="0" err="1">
                <a:solidFill>
                  <a:schemeClr val="bg1"/>
                </a:solidFill>
              </a:rPr>
              <a:t>pararostrum</a:t>
            </a:r>
            <a:r>
              <a:rPr lang="en-US" dirty="0">
                <a:solidFill>
                  <a:schemeClr val="bg1"/>
                </a:solidFill>
              </a:rPr>
              <a:t>)</a:t>
            </a:r>
          </a:p>
          <a:p>
            <a:endParaRPr lang="en-US" dirty="0">
              <a:solidFill>
                <a:schemeClr val="bg1"/>
              </a:solidFill>
            </a:endParaRPr>
          </a:p>
          <a:p>
            <a:pPr marL="742950" lvl="1" indent="-285750">
              <a:buFont typeface="Arial" panose="020B0604020202020204" pitchFamily="34" charset="0"/>
              <a:buChar char="•"/>
            </a:pPr>
            <a:r>
              <a:rPr lang="en-US" dirty="0" err="1">
                <a:solidFill>
                  <a:schemeClr val="bg1"/>
                </a:solidFill>
              </a:rPr>
              <a:t>Excisural</a:t>
            </a:r>
            <a:r>
              <a:rPr lang="en-US" dirty="0">
                <a:solidFill>
                  <a:schemeClr val="bg1"/>
                </a:solidFill>
              </a:rPr>
              <a:t> Notch – In spring fish the fissure between the </a:t>
            </a:r>
            <a:r>
              <a:rPr lang="en-US" dirty="0" err="1">
                <a:solidFill>
                  <a:schemeClr val="bg1"/>
                </a:solidFill>
              </a:rPr>
              <a:t>pararostrum</a:t>
            </a:r>
            <a:r>
              <a:rPr lang="en-US" dirty="0">
                <a:solidFill>
                  <a:schemeClr val="bg1"/>
                </a:solidFill>
              </a:rPr>
              <a:t> and the </a:t>
            </a:r>
            <a:r>
              <a:rPr lang="en-US" dirty="0" err="1">
                <a:solidFill>
                  <a:schemeClr val="bg1"/>
                </a:solidFill>
              </a:rPr>
              <a:t>postrostrum</a:t>
            </a:r>
            <a:r>
              <a:rPr lang="en-US" dirty="0">
                <a:solidFill>
                  <a:schemeClr val="bg1"/>
                </a:solidFill>
              </a:rPr>
              <a:t> is clearly defined (both deep and long) – might only be noticeable when comparing spring and fall fish.</a:t>
            </a:r>
          </a:p>
          <a:p>
            <a:pPr marL="285750" indent="-285750">
              <a:buFont typeface="Arial" panose="020B0604020202020204" pitchFamily="34" charset="0"/>
              <a:buChar char="•"/>
            </a:pPr>
            <a:endParaRPr lang="en-US" dirty="0">
              <a:solidFill>
                <a:schemeClr val="bg1"/>
              </a:solidFill>
            </a:endParaRPr>
          </a:p>
          <a:p>
            <a:endParaRPr lang="en-US" dirty="0"/>
          </a:p>
          <a:p>
            <a:endParaRPr lang="en-US" dirty="0"/>
          </a:p>
          <a:p>
            <a:endParaRPr lang="en-US" dirty="0">
              <a:solidFill>
                <a:schemeClr val="bg1"/>
              </a:solidFill>
            </a:endParaRPr>
          </a:p>
        </p:txBody>
      </p:sp>
    </p:spTree>
    <p:extLst>
      <p:ext uri="{BB962C8B-B14F-4D97-AF65-F5344CB8AC3E}">
        <p14:creationId xmlns:p14="http://schemas.microsoft.com/office/powerpoint/2010/main" val="3255326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24558-859B-432D-A340-5BF31F374AB5}"/>
              </a:ext>
            </a:extLst>
          </p:cNvPr>
          <p:cNvSpPr>
            <a:spLocks noGrp="1"/>
          </p:cNvSpPr>
          <p:nvPr>
            <p:ph type="title"/>
          </p:nvPr>
        </p:nvSpPr>
        <p:spPr>
          <a:xfrm>
            <a:off x="839756" y="457200"/>
            <a:ext cx="3932270" cy="1026367"/>
          </a:xfrm>
        </p:spPr>
        <p:txBody>
          <a:bodyPr/>
          <a:lstStyle/>
          <a:p>
            <a:r>
              <a:rPr lang="en-US" dirty="0">
                <a:solidFill>
                  <a:schemeClr val="bg1"/>
                </a:solidFill>
              </a:rPr>
              <a:t>Reading the otolith</a:t>
            </a:r>
          </a:p>
        </p:txBody>
      </p:sp>
      <p:pic>
        <p:nvPicPr>
          <p:cNvPr id="6" name="Content Placeholder 5" descr="A picture containing mollusk, close&#10;&#10;Description automatically generated">
            <a:extLst>
              <a:ext uri="{FF2B5EF4-FFF2-40B4-BE49-F238E27FC236}">
                <a16:creationId xmlns:a16="http://schemas.microsoft.com/office/drawing/2014/main" id="{1BB10821-A10A-4E86-A283-58920D69AB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57131" y="1748118"/>
            <a:ext cx="5276850" cy="2866933"/>
          </a:xfrm>
        </p:spPr>
      </p:pic>
      <p:sp>
        <p:nvSpPr>
          <p:cNvPr id="4" name="Text Placeholder 3">
            <a:extLst>
              <a:ext uri="{FF2B5EF4-FFF2-40B4-BE49-F238E27FC236}">
                <a16:creationId xmlns:a16="http://schemas.microsoft.com/office/drawing/2014/main" id="{EDBD6751-5084-4429-AF59-F1884035948C}"/>
              </a:ext>
            </a:extLst>
          </p:cNvPr>
          <p:cNvSpPr>
            <a:spLocks noGrp="1"/>
          </p:cNvSpPr>
          <p:nvPr>
            <p:ph type="body" sz="half" idx="2"/>
          </p:nvPr>
        </p:nvSpPr>
        <p:spPr>
          <a:xfrm>
            <a:off x="839788" y="1748118"/>
            <a:ext cx="4422677" cy="4120870"/>
          </a:xfrm>
          <a:solidFill>
            <a:schemeClr val="tx1">
              <a:lumMod val="75000"/>
              <a:lumOff val="25000"/>
            </a:schemeClr>
          </a:solidFill>
        </p:spPr>
        <p:txBody>
          <a:bodyPr>
            <a:normAutofit fontScale="92500" lnSpcReduction="20000"/>
          </a:bodyPr>
          <a:lstStyle/>
          <a:p>
            <a:pPr marL="285750" indent="-285750">
              <a:buFont typeface="Arial" panose="020B0604020202020204" pitchFamily="34" charset="0"/>
              <a:buChar char="•"/>
            </a:pPr>
            <a:r>
              <a:rPr lang="en-US" sz="1600" dirty="0">
                <a:solidFill>
                  <a:schemeClr val="bg1"/>
                </a:solidFill>
              </a:rPr>
              <a:t>After embedding the otoliths, taking the pictures and running enhancements, they ready for reading by experienced ager</a:t>
            </a:r>
          </a:p>
          <a:p>
            <a:pPr marL="285750" indent="-285750">
              <a:buFont typeface="Arial" panose="020B0604020202020204" pitchFamily="34" charset="0"/>
              <a:buChar char="•"/>
            </a:pPr>
            <a:r>
              <a:rPr lang="en-US" dirty="0">
                <a:solidFill>
                  <a:schemeClr val="bg1"/>
                </a:solidFill>
              </a:rPr>
              <a:t>Readers should be calibrated with the reference collection before beginning the years otoliths.</a:t>
            </a:r>
          </a:p>
          <a:p>
            <a:pPr marL="285750" indent="-285750">
              <a:buFont typeface="Arial" panose="020B0604020202020204" pitchFamily="34" charset="0"/>
              <a:buChar char="•"/>
            </a:pPr>
            <a:r>
              <a:rPr lang="en-US" dirty="0">
                <a:solidFill>
                  <a:schemeClr val="bg1"/>
                </a:solidFill>
              </a:rPr>
              <a:t>Identify which group it belongs to</a:t>
            </a:r>
            <a:r>
              <a:rPr lang="en-US" sz="1600" dirty="0">
                <a:solidFill>
                  <a:schemeClr val="bg1"/>
                </a:solidFill>
              </a:rPr>
              <a:t>: Spring Spawners or Fall Spawners by looking at the first annulus</a:t>
            </a:r>
          </a:p>
          <a:p>
            <a:pPr marL="285750" indent="-285750">
              <a:buFont typeface="Arial" panose="020B0604020202020204" pitchFamily="34" charset="0"/>
              <a:buChar char="•"/>
            </a:pPr>
            <a:r>
              <a:rPr lang="en-US" sz="1600" dirty="0">
                <a:solidFill>
                  <a:schemeClr val="bg1"/>
                </a:solidFill>
              </a:rPr>
              <a:t>Age the otolith “blind” – no length information</a:t>
            </a:r>
          </a:p>
          <a:p>
            <a:pPr marL="285750" indent="-285750">
              <a:buFont typeface="Arial" panose="020B0604020202020204" pitchFamily="34" charset="0"/>
              <a:buChar char="•"/>
            </a:pPr>
            <a:r>
              <a:rPr lang="en-US" dirty="0">
                <a:solidFill>
                  <a:schemeClr val="bg1"/>
                </a:solidFill>
              </a:rPr>
              <a:t>Count the dark or translucent annuli</a:t>
            </a:r>
            <a:endParaRPr lang="en-US" sz="1600" dirty="0">
              <a:solidFill>
                <a:schemeClr val="bg1"/>
              </a:solidFill>
            </a:endParaRPr>
          </a:p>
          <a:p>
            <a:pPr marL="742950" lvl="1" indent="-285750">
              <a:buFont typeface="Arial" panose="020B0604020202020204" pitchFamily="34" charset="0"/>
              <a:buChar char="•"/>
            </a:pPr>
            <a:r>
              <a:rPr lang="en-US" sz="1500" dirty="0">
                <a:solidFill>
                  <a:schemeClr val="bg1"/>
                </a:solidFill>
              </a:rPr>
              <a:t>For fish caught in the fall (August-November) count only the dark or translucent (winter growth) rings</a:t>
            </a:r>
          </a:p>
          <a:p>
            <a:pPr marL="742950" lvl="1" indent="-285750">
              <a:buFont typeface="Arial" panose="020B0604020202020204" pitchFamily="34" charset="0"/>
              <a:buChar char="•"/>
            </a:pPr>
            <a:r>
              <a:rPr lang="en-US" sz="1500" dirty="0">
                <a:solidFill>
                  <a:schemeClr val="bg1"/>
                </a:solidFill>
              </a:rPr>
              <a:t>For fish caught in the spring (April-June) the last opaque or white (summer growth) zone must be added to the age (+1)</a:t>
            </a:r>
          </a:p>
          <a:p>
            <a:pPr marL="742950" lvl="1" indent="-285750">
              <a:buFont typeface="Arial" panose="020B0604020202020204" pitchFamily="34" charset="0"/>
              <a:buChar char="•"/>
            </a:pPr>
            <a:r>
              <a:rPr lang="en-CA" sz="1500" dirty="0">
                <a:solidFill>
                  <a:schemeClr val="bg1"/>
                </a:solidFill>
                <a:effectLst/>
                <a:ea typeface="MS Mincho" panose="02020609040205080304" pitchFamily="49" charset="-128"/>
                <a:cs typeface="Calibri" panose="020F0502020204030204" pitchFamily="34" charset="0"/>
              </a:rPr>
              <a:t>For fish caught in the summer (July), it is at the discretion of the ager to decide if the last dark ring is the age or if the opaque zone should be added.</a:t>
            </a:r>
            <a:endParaRPr lang="en-US" sz="1500" dirty="0">
              <a:solidFill>
                <a:schemeClr val="bg1"/>
              </a:solidFill>
              <a:effectLst/>
              <a:ea typeface="MS Mincho" panose="02020609040205080304" pitchFamily="49" charset="-128"/>
              <a:cs typeface="Times New Roman" panose="02020603050405020304" pitchFamily="18" charset="0"/>
            </a:endParaRPr>
          </a:p>
          <a:p>
            <a:endParaRPr lang="en-US" dirty="0"/>
          </a:p>
        </p:txBody>
      </p:sp>
      <p:sp>
        <p:nvSpPr>
          <p:cNvPr id="7" name="TextBox 6">
            <a:extLst>
              <a:ext uri="{FF2B5EF4-FFF2-40B4-BE49-F238E27FC236}">
                <a16:creationId xmlns:a16="http://schemas.microsoft.com/office/drawing/2014/main" id="{5693DF90-6044-4EEF-9FF3-7536027720E8}"/>
              </a:ext>
            </a:extLst>
          </p:cNvPr>
          <p:cNvSpPr txBox="1"/>
          <p:nvPr/>
        </p:nvSpPr>
        <p:spPr>
          <a:xfrm>
            <a:off x="6438900" y="4947957"/>
            <a:ext cx="4913312" cy="738664"/>
          </a:xfrm>
          <a:prstGeom prst="rect">
            <a:avLst/>
          </a:prstGeom>
          <a:noFill/>
        </p:spPr>
        <p:txBody>
          <a:bodyPr wrap="square" rtlCol="0">
            <a:spAutoFit/>
          </a:bodyPr>
          <a:lstStyle/>
          <a:p>
            <a:r>
              <a:rPr lang="en-CA" sz="1400" dirty="0">
                <a:solidFill>
                  <a:schemeClr val="bg1"/>
                </a:solidFill>
                <a:effectLst/>
                <a:latin typeface="Calibri" panose="020F0502020204030204" pitchFamily="34" charset="0"/>
                <a:ea typeface="MS Mincho" panose="02020609040205080304" pitchFamily="49" charset="-128"/>
              </a:rPr>
              <a:t>Spring spawner,  N is nucleus; 1 is the first annulus; 2 is the 2</a:t>
            </a:r>
            <a:r>
              <a:rPr lang="en-CA" sz="1400" baseline="30000" dirty="0">
                <a:solidFill>
                  <a:schemeClr val="bg1"/>
                </a:solidFill>
                <a:effectLst/>
                <a:latin typeface="Calibri" panose="020F0502020204030204" pitchFamily="34" charset="0"/>
                <a:ea typeface="MS Mincho" panose="02020609040205080304" pitchFamily="49" charset="-128"/>
              </a:rPr>
              <a:t>nd</a:t>
            </a:r>
            <a:r>
              <a:rPr lang="en-CA" sz="1400" dirty="0">
                <a:solidFill>
                  <a:schemeClr val="bg1"/>
                </a:solidFill>
                <a:effectLst/>
                <a:latin typeface="Calibri" panose="020F0502020204030204" pitchFamily="34" charset="0"/>
                <a:ea typeface="MS Mincho" panose="02020609040205080304" pitchFamily="49" charset="-128"/>
              </a:rPr>
              <a:t> annulus; and E is edge, the zone of unfinished yearly growth. Age=(2+1)3</a:t>
            </a:r>
            <a:endParaRPr lang="en-US" sz="1400" dirty="0">
              <a:solidFill>
                <a:schemeClr val="bg1"/>
              </a:solidFill>
            </a:endParaRPr>
          </a:p>
        </p:txBody>
      </p:sp>
    </p:spTree>
    <p:extLst>
      <p:ext uri="{BB962C8B-B14F-4D97-AF65-F5344CB8AC3E}">
        <p14:creationId xmlns:p14="http://schemas.microsoft.com/office/powerpoint/2010/main" val="1166024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71FF6-1ABB-4FEF-8558-1B1E29CACE71}"/>
              </a:ext>
            </a:extLst>
          </p:cNvPr>
          <p:cNvSpPr>
            <a:spLocks noGrp="1"/>
          </p:cNvSpPr>
          <p:nvPr>
            <p:ph type="title"/>
          </p:nvPr>
        </p:nvSpPr>
        <p:spPr>
          <a:xfrm>
            <a:off x="839788" y="457200"/>
            <a:ext cx="3932237" cy="1057275"/>
          </a:xfrm>
        </p:spPr>
        <p:txBody>
          <a:bodyPr/>
          <a:lstStyle/>
          <a:p>
            <a:r>
              <a:rPr lang="en-US" dirty="0">
                <a:solidFill>
                  <a:schemeClr val="bg1"/>
                </a:solidFill>
              </a:rPr>
              <a:t>Tips and “Checks”</a:t>
            </a:r>
          </a:p>
        </p:txBody>
      </p:sp>
      <p:sp>
        <p:nvSpPr>
          <p:cNvPr id="3" name="Content Placeholder 2">
            <a:extLst>
              <a:ext uri="{FF2B5EF4-FFF2-40B4-BE49-F238E27FC236}">
                <a16:creationId xmlns:a16="http://schemas.microsoft.com/office/drawing/2014/main" id="{EECAD320-7A01-420E-8E3A-D89967F1FAC0}"/>
              </a:ext>
            </a:extLst>
          </p:cNvPr>
          <p:cNvSpPr>
            <a:spLocks noGrp="1"/>
          </p:cNvSpPr>
          <p:nvPr>
            <p:ph idx="1"/>
          </p:nvPr>
        </p:nvSpPr>
        <p:spPr/>
        <p:txBody>
          <a:bodyPr/>
          <a:lstStyle/>
          <a:p>
            <a:pPr marL="0" indent="0">
              <a:buNone/>
            </a:pPr>
            <a:endParaRPr lang="en-US" dirty="0"/>
          </a:p>
          <a:p>
            <a:pPr marL="0" indent="0">
              <a:buNone/>
            </a:pPr>
            <a:endParaRPr lang="en-US" dirty="0"/>
          </a:p>
          <a:p>
            <a:endParaRPr lang="en-US" dirty="0"/>
          </a:p>
          <a:p>
            <a:endParaRPr lang="en-US" dirty="0"/>
          </a:p>
          <a:p>
            <a:endParaRPr lang="en-US" dirty="0"/>
          </a:p>
          <a:p>
            <a:endParaRPr lang="en-US" dirty="0"/>
          </a:p>
          <a:p>
            <a:pPr marL="0" indent="0">
              <a:buNone/>
            </a:pPr>
            <a:r>
              <a:rPr lang="en-US" sz="2000" dirty="0">
                <a:solidFill>
                  <a:schemeClr val="bg1"/>
                </a:solidFill>
              </a:rPr>
              <a:t>	Age = 0    Length 12.9cm   Spring Spawner</a:t>
            </a:r>
          </a:p>
        </p:txBody>
      </p:sp>
      <p:sp>
        <p:nvSpPr>
          <p:cNvPr id="4" name="Text Placeholder 3">
            <a:extLst>
              <a:ext uri="{FF2B5EF4-FFF2-40B4-BE49-F238E27FC236}">
                <a16:creationId xmlns:a16="http://schemas.microsoft.com/office/drawing/2014/main" id="{EA8144FF-4268-492A-B175-33A4DAB9ACBE}"/>
              </a:ext>
            </a:extLst>
          </p:cNvPr>
          <p:cNvSpPr>
            <a:spLocks noGrp="1"/>
          </p:cNvSpPr>
          <p:nvPr>
            <p:ph type="body" sz="half" idx="2"/>
          </p:nvPr>
        </p:nvSpPr>
        <p:spPr/>
        <p:txBody>
          <a:bodyPr/>
          <a:lstStyle/>
          <a:p>
            <a:pPr marL="285750" indent="-285750">
              <a:buFont typeface="Arial" panose="020B0604020202020204" pitchFamily="34" charset="0"/>
              <a:buChar char="•"/>
            </a:pPr>
            <a:r>
              <a:rPr lang="en-US" dirty="0">
                <a:solidFill>
                  <a:schemeClr val="bg1"/>
                </a:solidFill>
              </a:rPr>
              <a:t>Both otoliths should be read, and a count taken along each axis but usually clearest along the rostrum</a:t>
            </a:r>
          </a:p>
          <a:p>
            <a:pPr marL="285750" indent="-285750">
              <a:buFont typeface="Arial" panose="020B0604020202020204" pitchFamily="34" charset="0"/>
              <a:buChar char="•"/>
            </a:pPr>
            <a:r>
              <a:rPr lang="en-US" dirty="0">
                <a:solidFill>
                  <a:schemeClr val="bg1"/>
                </a:solidFill>
              </a:rPr>
              <a:t>A true annuli is dark and defined and can be followed around the entire otolith</a:t>
            </a:r>
          </a:p>
          <a:p>
            <a:pPr marL="285750" indent="-285750">
              <a:buFont typeface="Arial" panose="020B0604020202020204" pitchFamily="34" charset="0"/>
              <a:buChar char="•"/>
            </a:pPr>
            <a:r>
              <a:rPr lang="en-US" dirty="0">
                <a:solidFill>
                  <a:schemeClr val="bg1"/>
                </a:solidFill>
              </a:rPr>
              <a:t>Sometimes a check after the first spawning event (between 3-4 years)</a:t>
            </a:r>
          </a:p>
          <a:p>
            <a:pPr marL="285750" indent="-285750">
              <a:buFont typeface="Arial" panose="020B0604020202020204" pitchFamily="34" charset="0"/>
              <a:buChar char="•"/>
            </a:pPr>
            <a:r>
              <a:rPr lang="en-US" dirty="0">
                <a:solidFill>
                  <a:schemeClr val="bg1"/>
                </a:solidFill>
              </a:rPr>
              <a:t>A general rule of thumb is to count all rings after 8 years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For juveniles aged 0 (no rings on the otoliths) the length should be used to determine spawning component</a:t>
            </a:r>
          </a:p>
        </p:txBody>
      </p:sp>
      <p:pic>
        <p:nvPicPr>
          <p:cNvPr id="6" name="Picture 5">
            <a:extLst>
              <a:ext uri="{FF2B5EF4-FFF2-40B4-BE49-F238E27FC236}">
                <a16:creationId xmlns:a16="http://schemas.microsoft.com/office/drawing/2014/main" id="{3E10707C-FFBE-440E-91DE-AE936980D2B8}"/>
              </a:ext>
            </a:extLst>
          </p:cNvPr>
          <p:cNvPicPr>
            <a:picLocks noChangeAspect="1"/>
          </p:cNvPicPr>
          <p:nvPr/>
        </p:nvPicPr>
        <p:blipFill>
          <a:blip r:embed="rId2"/>
          <a:stretch>
            <a:fillRect/>
          </a:stretch>
        </p:blipFill>
        <p:spPr>
          <a:xfrm>
            <a:off x="4939553" y="4805082"/>
            <a:ext cx="6687671" cy="1055968"/>
          </a:xfrm>
          <a:prstGeom prst="rect">
            <a:avLst/>
          </a:prstGeom>
        </p:spPr>
      </p:pic>
      <p:pic>
        <p:nvPicPr>
          <p:cNvPr id="8" name="Picture 7">
            <a:extLst>
              <a:ext uri="{FF2B5EF4-FFF2-40B4-BE49-F238E27FC236}">
                <a16:creationId xmlns:a16="http://schemas.microsoft.com/office/drawing/2014/main" id="{C6FBD060-40DA-4CA9-8A3A-49B78FEBB05C}"/>
              </a:ext>
            </a:extLst>
          </p:cNvPr>
          <p:cNvPicPr>
            <a:picLocks noChangeAspect="1"/>
          </p:cNvPicPr>
          <p:nvPr/>
        </p:nvPicPr>
        <p:blipFill rotWithShape="1">
          <a:blip r:embed="rId3">
            <a:extLst>
              <a:ext uri="{28A0092B-C50C-407E-A947-70E740481C1C}">
                <a14:useLocalDpi xmlns:a14="http://schemas.microsoft.com/office/drawing/2010/main" val="0"/>
              </a:ext>
            </a:extLst>
          </a:blip>
          <a:srcRect l="18351" t="10217" r="17079" b="28279"/>
          <a:stretch/>
        </p:blipFill>
        <p:spPr>
          <a:xfrm>
            <a:off x="5943598" y="996950"/>
            <a:ext cx="4670613" cy="3314233"/>
          </a:xfrm>
          <a:prstGeom prst="rect">
            <a:avLst/>
          </a:prstGeom>
        </p:spPr>
      </p:pic>
    </p:spTree>
    <p:extLst>
      <p:ext uri="{BB962C8B-B14F-4D97-AF65-F5344CB8AC3E}">
        <p14:creationId xmlns:p14="http://schemas.microsoft.com/office/powerpoint/2010/main" val="4267966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6CD19BE-77AE-4896-9216-EDE6F0FD8267}"/>
              </a:ext>
            </a:extLst>
          </p:cNvPr>
          <p:cNvSpPr>
            <a:spLocks noGrp="1"/>
          </p:cNvSpPr>
          <p:nvPr>
            <p:ph type="title"/>
          </p:nvPr>
        </p:nvSpPr>
        <p:spPr/>
        <p:txBody>
          <a:bodyPr/>
          <a:lstStyle/>
          <a:p>
            <a:endParaRPr lang="en-US" dirty="0"/>
          </a:p>
        </p:txBody>
      </p:sp>
      <p:pic>
        <p:nvPicPr>
          <p:cNvPr id="9" name="Content Placeholder 8">
            <a:extLst>
              <a:ext uri="{FF2B5EF4-FFF2-40B4-BE49-F238E27FC236}">
                <a16:creationId xmlns:a16="http://schemas.microsoft.com/office/drawing/2014/main" id="{451987F8-ACFC-4EFA-84C6-A706CBE4A58E}"/>
              </a:ext>
            </a:extLst>
          </p:cNvPr>
          <p:cNvPicPr>
            <a:picLocks noGrp="1" noChangeAspect="1"/>
          </p:cNvPicPr>
          <p:nvPr>
            <p:ph idx="1"/>
          </p:nvPr>
        </p:nvPicPr>
        <p:blipFill>
          <a:blip r:embed="rId2"/>
          <a:stretch>
            <a:fillRect/>
          </a:stretch>
        </p:blipFill>
        <p:spPr>
          <a:xfrm>
            <a:off x="5087938" y="312065"/>
            <a:ext cx="6172200" cy="4811775"/>
          </a:xfrm>
        </p:spPr>
      </p:pic>
      <p:sp>
        <p:nvSpPr>
          <p:cNvPr id="7" name="Text Placeholder 6">
            <a:extLst>
              <a:ext uri="{FF2B5EF4-FFF2-40B4-BE49-F238E27FC236}">
                <a16:creationId xmlns:a16="http://schemas.microsoft.com/office/drawing/2014/main" id="{93527919-B29C-4BA4-89D2-37471A82C2C5}"/>
              </a:ext>
            </a:extLst>
          </p:cNvPr>
          <p:cNvSpPr>
            <a:spLocks noGrp="1"/>
          </p:cNvSpPr>
          <p:nvPr>
            <p:ph type="body" sz="half" idx="2"/>
          </p:nvPr>
        </p:nvSpPr>
        <p:spPr>
          <a:xfrm>
            <a:off x="839788" y="2644588"/>
            <a:ext cx="3932237" cy="3224400"/>
          </a:xfrm>
        </p:spPr>
        <p:txBody>
          <a:bodyPr/>
          <a:lstStyle/>
          <a:p>
            <a:pPr marL="285750" indent="-285750">
              <a:buFont typeface="Arial" panose="020B0604020202020204" pitchFamily="34" charset="0"/>
              <a:buChar char="•"/>
            </a:pPr>
            <a:r>
              <a:rPr lang="en-US" dirty="0">
                <a:solidFill>
                  <a:schemeClr val="bg1"/>
                </a:solidFill>
              </a:rPr>
              <a:t>The age information is added to DM apps database where it is linked with the detailed information of the sample and fish details.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pic>
        <p:nvPicPr>
          <p:cNvPr id="11" name="Picture 10">
            <a:extLst>
              <a:ext uri="{FF2B5EF4-FFF2-40B4-BE49-F238E27FC236}">
                <a16:creationId xmlns:a16="http://schemas.microsoft.com/office/drawing/2014/main" id="{87BB8D74-DAB6-40CE-BC2C-4BF880050AEB}"/>
              </a:ext>
            </a:extLst>
          </p:cNvPr>
          <p:cNvPicPr>
            <a:picLocks noChangeAspect="1"/>
          </p:cNvPicPr>
          <p:nvPr/>
        </p:nvPicPr>
        <p:blipFill>
          <a:blip r:embed="rId3"/>
          <a:stretch>
            <a:fillRect/>
          </a:stretch>
        </p:blipFill>
        <p:spPr>
          <a:xfrm>
            <a:off x="9375775" y="312065"/>
            <a:ext cx="1884363" cy="523050"/>
          </a:xfrm>
          <a:prstGeom prst="rect">
            <a:avLst/>
          </a:prstGeom>
        </p:spPr>
      </p:pic>
      <p:pic>
        <p:nvPicPr>
          <p:cNvPr id="15" name="Picture 14">
            <a:extLst>
              <a:ext uri="{FF2B5EF4-FFF2-40B4-BE49-F238E27FC236}">
                <a16:creationId xmlns:a16="http://schemas.microsoft.com/office/drawing/2014/main" id="{154A3E7A-329C-46EB-A2A1-D761B9FDEA3C}"/>
              </a:ext>
            </a:extLst>
          </p:cNvPr>
          <p:cNvPicPr>
            <a:picLocks noChangeAspect="1"/>
          </p:cNvPicPr>
          <p:nvPr/>
        </p:nvPicPr>
        <p:blipFill>
          <a:blip r:embed="rId4"/>
          <a:stretch>
            <a:fillRect/>
          </a:stretch>
        </p:blipFill>
        <p:spPr>
          <a:xfrm>
            <a:off x="5840473" y="3933825"/>
            <a:ext cx="6175314" cy="2728912"/>
          </a:xfrm>
          <a:prstGeom prst="rect">
            <a:avLst/>
          </a:prstGeom>
        </p:spPr>
      </p:pic>
    </p:spTree>
    <p:extLst>
      <p:ext uri="{BB962C8B-B14F-4D97-AF65-F5344CB8AC3E}">
        <p14:creationId xmlns:p14="http://schemas.microsoft.com/office/powerpoint/2010/main" val="10815827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3253</TotalTime>
  <Words>613</Words>
  <Application>Microsoft Office PowerPoint</Application>
  <PresentationFormat>Widescreen</PresentationFormat>
  <Paragraphs>59</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Tw Cen MT</vt:lpstr>
      <vt:lpstr>Office Theme</vt:lpstr>
      <vt:lpstr>Age determination of Atlantic Herring in the Gulf region</vt:lpstr>
      <vt:lpstr>What we have…</vt:lpstr>
      <vt:lpstr>Spring vs. Fall Spawners</vt:lpstr>
      <vt:lpstr>Spring vs. Fall Spawners</vt:lpstr>
      <vt:lpstr>Reading the otolith</vt:lpstr>
      <vt:lpstr>Tips and “Checks”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 determination of Atlantic Herring in the Gulf region</dc:title>
  <dc:creator>Robertson, Karen  (Gulf)</dc:creator>
  <cp:lastModifiedBy>Robertson, Karen  (Gulf)</cp:lastModifiedBy>
  <cp:revision>33</cp:revision>
  <dcterms:created xsi:type="dcterms:W3CDTF">2023-01-24T12:10:49Z</dcterms:created>
  <dcterms:modified xsi:type="dcterms:W3CDTF">2023-01-30T14:23:25Z</dcterms:modified>
</cp:coreProperties>
</file>

<file path=docProps/thumbnail.jpeg>
</file>